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94" autoAdjust="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8434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381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7788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519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9450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81770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8577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3702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9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470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1900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4810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5643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5641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1184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949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5926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CE397CC-60FB-4B19-A261-F207C7936CE9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373E114-9B35-49A0-98B5-6E807D5584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39097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305040" y="2012453"/>
            <a:ext cx="4287520" cy="2728754"/>
          </a:xfrm>
        </p:spPr>
        <p:txBody>
          <a:bodyPr>
            <a:normAutofit fontScale="90000"/>
          </a:bodyPr>
          <a:lstStyle/>
          <a:p>
            <a:r>
              <a:rPr lang="ru-RU" sz="3600" dirty="0">
                <a:effectLst/>
              </a:rPr>
              <a:t>Обратное распространение в </a:t>
            </a:r>
            <a:r>
              <a:rPr lang="ru-RU" sz="3600" dirty="0" err="1">
                <a:effectLst/>
              </a:rPr>
              <a:t>сверточных</a:t>
            </a:r>
            <a:r>
              <a:rPr lang="ru-RU" sz="3600" dirty="0">
                <a:effectLst/>
              </a:rPr>
              <a:t> нейронных </a:t>
            </a:r>
            <a:r>
              <a:rPr lang="ru-RU" sz="3600" dirty="0" smtClean="0">
                <a:effectLst/>
              </a:rPr>
              <a:t>сетях(</a:t>
            </a:r>
            <a:r>
              <a:rPr lang="en-US" sz="3600" dirty="0" smtClean="0">
                <a:effectLst/>
              </a:rPr>
              <a:t>CNN</a:t>
            </a:r>
            <a:r>
              <a:rPr lang="en-US" sz="2800" dirty="0" smtClean="0">
                <a:effectLst/>
              </a:rPr>
              <a:t>s</a:t>
            </a:r>
            <a:r>
              <a:rPr lang="ru-RU" sz="3600" dirty="0" smtClean="0">
                <a:effectLst/>
              </a:rPr>
              <a:t>)</a:t>
            </a:r>
            <a:endParaRPr lang="ru-RU" sz="36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46688" cy="3495040"/>
          </a:xfrm>
          <a:prstGeom prst="rect">
            <a:avLst/>
          </a:prstGeom>
          <a:effectLst>
            <a:reflection stA="59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7091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026372"/>
                <a:ext cx="9978036" cy="3062549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Теперь, когда </a:t>
                </a:r>
                <a:r>
                  <a:rPr lang="ru-RU" sz="2400" dirty="0"/>
                  <a:t>м</a:t>
                </a:r>
                <a:r>
                  <a:rPr lang="ru-RU" sz="2400" dirty="0" smtClean="0"/>
                  <a:t>ы разобрались с формулой, посмотрим на его составляющее:</a:t>
                </a:r>
              </a:p>
              <a:p>
                <a:pPr marL="0" indent="0">
                  <a:buNone/>
                </a:pPr>
                <a:r>
                  <a:rPr lang="ru-RU" sz="2400" dirty="0" smtClean="0"/>
                  <a:t>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− </m:t>
                    </m:r>
                  </m:oMath>
                </a14:m>
                <a:r>
                  <a:rPr lang="ru-RU" sz="2400" dirty="0" smtClean="0"/>
                  <a:t>это ядро;</a:t>
                </a:r>
              </a:p>
              <a:p>
                <a:pPr marL="0" indent="0">
                  <a:buNone/>
                </a:pPr>
                <a:r>
                  <a:rPr lang="ru-RU" sz="2400" dirty="0"/>
                  <a:t> </a:t>
                </a:r>
                <a:r>
                  <a:rPr lang="ru-RU" sz="2400" dirty="0" smtClean="0"/>
                  <a:t>  Скорость обучения </a:t>
                </a:r>
                <a14:m>
                  <m:oMath xmlns:m="http://schemas.openxmlformats.org/officeDocument/2006/math">
                    <m:r>
                      <a:rPr lang="ru-RU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ru-RU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400" dirty="0" smtClean="0"/>
                  <a:t> неизвестное, которое мы выбираем сами;</a:t>
                </a:r>
              </a:p>
              <a:p>
                <a:pPr marL="0" indent="0">
                  <a:buNone/>
                </a:pPr>
                <a:r>
                  <a:rPr lang="ru-RU" sz="2400" dirty="0"/>
                  <a:t> </a:t>
                </a:r>
                <a:r>
                  <a:rPr lang="ru-RU" sz="2400" dirty="0" smtClean="0"/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ru-RU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ru-RU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 smtClean="0"/>
                  <a:t> </a:t>
                </a:r>
                <a:r>
                  <a:rPr lang="ru-RU" sz="2400" dirty="0" smtClean="0"/>
                  <a:t>частная производная потерь по весам.</a:t>
                </a:r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026372"/>
                <a:ext cx="9978036" cy="3062549"/>
              </a:xfrm>
              <a:blipFill rotWithShape="0">
                <a:blip r:embed="rId2"/>
                <a:stretch>
                  <a:fillRect l="-128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Прямоугольник 3"/>
              <p:cNvSpPr/>
              <p:nvPr/>
            </p:nvSpPr>
            <p:spPr>
              <a:xfrm>
                <a:off x="4957624" y="4537494"/>
                <a:ext cx="2892414" cy="8570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>
          <p:sp>
            <p:nvSpPr>
              <p:cNvPr id="4" name="Прямоугольник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7624" y="4537494"/>
                <a:ext cx="2892414" cy="85702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6746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026372"/>
            <a:ext cx="4991968" cy="4365137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Поскольку количество весов равно количеству частных производных, мы можем представить эту величину так же как и ядро в виде матрицы:</a:t>
            </a:r>
          </a:p>
          <a:p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5586" y="1618265"/>
            <a:ext cx="3019425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813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026372"/>
                <a:ext cx="9905998" cy="5435974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Следующий шаг – рассчитать частную производную потерь по весам.</a:t>
                </a:r>
              </a:p>
              <a:p>
                <a:r>
                  <a:rPr lang="ru-RU" sz="2400" dirty="0" smtClean="0"/>
                  <a:t>Рассмотрим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 smtClean="0"/>
                  <a:t>. </a:t>
                </a:r>
                <a:r>
                  <a:rPr lang="ru-RU" sz="2400" dirty="0" smtClean="0"/>
                  <a:t>Его изменение приведет к изменению всех значений </a:t>
                </a:r>
                <a:r>
                  <a:rPr lang="en-US" sz="2400" dirty="0" smtClean="0"/>
                  <a:t>z</a:t>
                </a:r>
                <a:r>
                  <a:rPr lang="ru-RU" sz="2400" dirty="0" smtClean="0"/>
                  <a:t>, так как он присутствует во всех уравнениях для </a:t>
                </a:r>
                <a:r>
                  <a:rPr lang="en-US" sz="2400" dirty="0" smtClean="0"/>
                  <a:t>z. </a:t>
                </a:r>
                <a:r>
                  <a:rPr lang="ru-RU" sz="2400" dirty="0" smtClean="0"/>
                  <a:t>Например для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r>
                  <a:rPr lang="ru-RU" sz="2400" dirty="0" smtClean="0"/>
                  <a:t>Изменение </a:t>
                </a:r>
                <a:r>
                  <a:rPr lang="en-US" sz="2400" dirty="0" smtClean="0"/>
                  <a:t>z </a:t>
                </a:r>
                <a:r>
                  <a:rPr lang="ru-RU" sz="2400" dirty="0" smtClean="0"/>
                  <a:t>приведет к изменению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ru-RU" sz="2400" dirty="0" smtClean="0"/>
                  <a:t>, что в свою очередь приведет к изменению </a:t>
                </a:r>
                <a:r>
                  <a:rPr lang="en-US" sz="2400" dirty="0" smtClean="0"/>
                  <a:t>L.</a:t>
                </a:r>
                <a:endParaRPr lang="en-US" sz="2400" dirty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026372"/>
                <a:ext cx="9905998" cy="5435974"/>
              </a:xfrm>
              <a:blipFill rotWithShape="0">
                <a:blip r:embed="rId2"/>
                <a:stretch>
                  <a:fillRect l="-129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269" y="3894624"/>
            <a:ext cx="7427302" cy="38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69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026373"/>
                <a:ext cx="9905998" cy="2288328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Теперь можем составить уравнение для частной производной потерь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400" dirty="0" smtClean="0"/>
              </a:p>
              <a:p>
                <a:r>
                  <a:rPr lang="ru-RU" sz="2400" dirty="0" smtClean="0"/>
                  <a:t>Рассмотрим одно значение </a:t>
                </a:r>
                <a:r>
                  <a:rPr lang="en-US" sz="2400" dirty="0" smtClean="0"/>
                  <a:t>z. </a:t>
                </a:r>
                <a:r>
                  <a:rPr lang="ru-RU" sz="2400" dirty="0" smtClean="0"/>
                  <a:t>Начнем с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400" b="0" dirty="0" smtClean="0"/>
              </a:p>
              <a:p>
                <a:endParaRPr lang="en-US" sz="2400" dirty="0" smtClean="0"/>
              </a:p>
              <a:p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026373"/>
                <a:ext cx="9905998" cy="2288328"/>
              </a:xfrm>
              <a:blipFill rotWithShape="0">
                <a:blip r:embed="rId2"/>
                <a:stretch>
                  <a:fillRect l="-1292" t="-45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859" y="2716823"/>
            <a:ext cx="8122801" cy="355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06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63902"/>
                <a:ext cx="9905998" cy="6383547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Чтобы измерить скорость изменения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 smtClean="0"/>
                  <a:t> после изменения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 smtClean="0"/>
                  <a:t>, мы можем вычислить частную производную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 smtClean="0"/>
                  <a:t>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 smtClean="0"/>
                  <a:t>.</a:t>
                </a:r>
              </a:p>
              <a:p>
                <a:r>
                  <a:rPr lang="ru-RU" sz="2400" dirty="0" smtClean="0"/>
                  <a:t>Чтобы измерить скорость изменения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2400" dirty="0" smtClean="0"/>
                  <a:t> </a:t>
                </a:r>
                <a:r>
                  <a:rPr lang="ru-RU" sz="2400" dirty="0" smtClean="0"/>
                  <a:t>после изменения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 smtClean="0"/>
                  <a:t>, нам нужно вычислить частную производную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ru-RU" sz="2400" dirty="0" smtClean="0"/>
                  <a:t>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 smtClean="0"/>
                  <a:t>.</a:t>
                </a:r>
              </a:p>
              <a:p>
                <a:r>
                  <a:rPr lang="ru-RU" sz="2400" dirty="0" smtClean="0"/>
                  <a:t>Что вычислить скорость изменения потерь после изменения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ru-RU" sz="2400" dirty="0" smtClean="0"/>
                  <a:t>, мы можем вычислить частную производную </a:t>
                </a:r>
                <a:r>
                  <a:rPr lang="en-US" sz="2400" dirty="0" smtClean="0"/>
                  <a:t>L </a:t>
                </a:r>
                <a:r>
                  <a:rPr lang="ru-RU" sz="2400" dirty="0"/>
                  <a:t> </a:t>
                </a:r>
                <a:r>
                  <a:rPr lang="ru-RU" sz="2400" dirty="0" smtClean="0"/>
                  <a:t>по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ru-RU" sz="2400" dirty="0" smtClean="0"/>
              </a:p>
              <a:p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63902"/>
                <a:ext cx="9905998" cy="6383547"/>
              </a:xfrm>
              <a:blipFill rotWithShape="0">
                <a:blip r:embed="rId2"/>
                <a:stretch>
                  <a:fillRect l="-129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753" y="4151856"/>
            <a:ext cx="3075317" cy="69592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074" y="5393488"/>
            <a:ext cx="2868679" cy="84908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2070" y="5393488"/>
            <a:ext cx="2843070" cy="892924"/>
          </a:xfrm>
          <a:prstGeom prst="rect">
            <a:avLst/>
          </a:prstGeom>
        </p:spPr>
      </p:pic>
      <p:cxnSp>
        <p:nvCxnSpPr>
          <p:cNvPr id="9" name="Прямая со стрелкой 8"/>
          <p:cNvCxnSpPr/>
          <p:nvPr/>
        </p:nvCxnSpPr>
        <p:spPr>
          <a:xfrm>
            <a:off x="5124091" y="5839950"/>
            <a:ext cx="202720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052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026373"/>
                <a:ext cx="9905998" cy="5521076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Если мы проделаем то же самое для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 smtClean="0"/>
                  <a:t>, то получим уравнени</a:t>
                </a:r>
                <a:r>
                  <a:rPr lang="ru-RU" sz="2400" dirty="0"/>
                  <a:t>е</a:t>
                </a:r>
                <a:r>
                  <a:rPr lang="ru-RU" sz="2400" dirty="0" smtClean="0"/>
                  <a:t> для частной производной потерь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 smtClean="0"/>
                  <a:t>:</a:t>
                </a:r>
              </a:p>
              <a:p>
                <a:pPr marL="0" indent="0">
                  <a:buNone/>
                </a:pP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026373"/>
                <a:ext cx="9905998" cy="5521076"/>
              </a:xfrm>
              <a:blipFill rotWithShape="0">
                <a:blip r:embed="rId2"/>
                <a:stretch>
                  <a:fillRect l="-129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421" y="3622556"/>
            <a:ext cx="8366814" cy="87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16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026372"/>
                <a:ext cx="9905998" cy="3329967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Мы можем дальше упростить уравнение. Взглянув на члены, где мы берем частную производную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 smtClean="0"/>
                  <a:t>, мы замечаем, что можем решить их, используя уравнения, которые мы вывели ранее.</a:t>
                </a:r>
              </a:p>
              <a:p>
                <a:pPr marL="0" indent="0">
                  <a:buNone/>
                </a:pPr>
                <a:r>
                  <a:rPr lang="ru-RU" sz="2400" dirty="0" smtClean="0"/>
                  <a:t> </a:t>
                </a: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026372"/>
                <a:ext cx="9905998" cy="3329967"/>
              </a:xfrm>
              <a:blipFill rotWithShape="0">
                <a:blip r:embed="rId2"/>
                <a:stretch>
                  <a:fillRect l="-129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398" y="2430582"/>
            <a:ext cx="7634027" cy="385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807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492198"/>
                <a:ext cx="9905998" cy="1923862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ru-RU" sz="2400" dirty="0" smtClean="0"/>
                  <a:t>Напомним, как находится частная производная. </a:t>
                </a:r>
              </a:p>
              <a:p>
                <a:r>
                  <a:rPr lang="ru-RU" sz="2400" dirty="0" smtClean="0"/>
                  <a:t>В основном, поскольку мы берем частную производную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 smtClean="0"/>
                  <a:t>, мы рассматриваем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 smtClean="0"/>
                  <a:t> </a:t>
                </a:r>
                <a:r>
                  <a:rPr lang="ru-RU" sz="2400" dirty="0" smtClean="0"/>
                  <a:t>как единственную переменную, а все остальное как константы.</a:t>
                </a:r>
              </a:p>
              <a:p>
                <a:r>
                  <a:rPr lang="ru-RU" sz="2400" dirty="0" smtClean="0"/>
                  <a:t>Таким образом, решение следующее:</a:t>
                </a: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492198"/>
                <a:ext cx="9905998" cy="1923862"/>
              </a:xfrm>
              <a:blipFill rotWithShape="0">
                <a:blip r:embed="rId2"/>
                <a:stretch>
                  <a:fillRect l="-985" t="-2349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490" y="3046653"/>
            <a:ext cx="6373843" cy="319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96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242204"/>
            <a:ext cx="9905998" cy="2173856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Теперь мы можем заменить частные производные на соответствующие решения:</a:t>
            </a: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endParaRPr lang="ru-RU" sz="2400" dirty="0" smtClean="0"/>
          </a:p>
          <a:p>
            <a:pPr marL="0" indent="0">
              <a:buNone/>
            </a:pPr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313" y="2329132"/>
            <a:ext cx="7356197" cy="370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294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242204"/>
                <a:ext cx="9905998" cy="2173856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Проделаем то же самое для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242204"/>
                <a:ext cx="9905998" cy="2173856"/>
              </a:xfrm>
              <a:blipFill rotWithShape="0">
                <a:blip r:embed="rId2"/>
                <a:stretch>
                  <a:fillRect l="-129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015" y="2190212"/>
            <a:ext cx="7582125" cy="401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651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609600"/>
          </a:xfrm>
        </p:spPr>
        <p:txBody>
          <a:bodyPr/>
          <a:lstStyle/>
          <a:p>
            <a:r>
              <a:rPr lang="ru-RU" dirty="0">
                <a:effectLst/>
              </a:rPr>
              <a:t>Введение в обратное распространение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503679"/>
            <a:ext cx="9905998" cy="1737361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Сегодня мы рассмотрим математические основы обратного распространения в </a:t>
            </a:r>
            <a:r>
              <a:rPr lang="ru-RU" dirty="0" err="1" smtClean="0"/>
              <a:t>сверточной</a:t>
            </a:r>
            <a:r>
              <a:rPr lang="ru-RU" dirty="0" smtClean="0"/>
              <a:t> нейронной сети. </a:t>
            </a:r>
          </a:p>
          <a:p>
            <a:r>
              <a:rPr lang="ru-RU" dirty="0" smtClean="0"/>
              <a:t>Наша цель - </a:t>
            </a:r>
            <a:r>
              <a:rPr lang="ru-RU" dirty="0">
                <a:effectLst/>
              </a:rPr>
              <a:t>понять основы обратного распространения для упрощения реализации </a:t>
            </a:r>
            <a:r>
              <a:rPr lang="ru-RU" dirty="0" smtClean="0">
                <a:effectLst/>
              </a:rPr>
              <a:t>кода. </a:t>
            </a:r>
          </a:p>
          <a:p>
            <a:r>
              <a:rPr lang="ru-RU" dirty="0"/>
              <a:t>Для упрощения изучения не будем учитывать член смещения.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73" y="3921760"/>
            <a:ext cx="5731065" cy="175767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342" y="3525519"/>
            <a:ext cx="5319991" cy="273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840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794294"/>
                <a:ext cx="5086859" cy="2173856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Если мы проделаем то же самое для оставшихся весов, то получим 9 уравнений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794294"/>
                <a:ext cx="5086859" cy="2173856"/>
              </a:xfrm>
              <a:blipFill rotWithShape="0">
                <a:blip r:embed="rId2"/>
                <a:stretch>
                  <a:fillRect l="-2515" t="-123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582" y="1408109"/>
            <a:ext cx="4977527" cy="474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30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242204"/>
            <a:ext cx="9905998" cy="2173856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Просмотрев эти уравнения, мы увидим повторяющиеся члены. Начнем с частных производных по заболеванию и выделим их:</a:t>
            </a: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endParaRPr lang="ru-RU" sz="2400" dirty="0" smtClean="0"/>
          </a:p>
          <a:p>
            <a:pPr marL="0" indent="0">
              <a:buNone/>
            </a:pPr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055" y="2171320"/>
            <a:ext cx="3870534" cy="43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0539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242204"/>
            <a:ext cx="9905998" cy="2173856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Из прямого распространения видно, что эти члены являются частными производными функции потерь по параметрам первого слоя</a:t>
            </a: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endParaRPr lang="ru-RU" sz="2400" dirty="0" smtClean="0"/>
          </a:p>
          <a:p>
            <a:pPr marL="0" indent="0">
              <a:buNone/>
            </a:pPr>
            <a:endParaRPr 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537" y="2504794"/>
            <a:ext cx="9400615" cy="361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4668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242203"/>
                <a:ext cx="9905998" cy="2576761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Далее мы можем посмотреть на коэффициенты перед частными производными потерь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sz="2400" dirty="0" smtClean="0"/>
                  <a:t> </a:t>
                </a:r>
                <a:r>
                  <a:rPr lang="ru-RU" sz="2400" dirty="0" smtClean="0"/>
                  <a:t>Если их сопоставить с входным слоем, то мы замечаем эти члены очень похожи на значения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ru-RU" sz="2400" dirty="0" smtClean="0"/>
                  <a:t> с первого шага свертки</a:t>
                </a: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242203"/>
                <a:ext cx="9905998" cy="2576761"/>
              </a:xfrm>
              <a:blipFill rotWithShape="0">
                <a:blip r:embed="rId2"/>
                <a:stretch>
                  <a:fillRect l="-1292" t="-99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9945" y="2785332"/>
            <a:ext cx="3279121" cy="335288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4198" y="2778973"/>
            <a:ext cx="3378081" cy="335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033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242203"/>
                <a:ext cx="9905998" cy="2576761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Давайте скопируем значения входного слоя первого шага свертки и умножим их на производную</a:t>
                </a:r>
                <a:r>
                  <a:rPr lang="ru-RU" sz="2400" dirty="0"/>
                  <a:t> </a:t>
                </a:r>
                <a:r>
                  <a:rPr lang="ru-RU" sz="2400" dirty="0" smtClean="0"/>
                  <a:t>функции потерь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ru-RU" sz="2400" dirty="0" smtClean="0"/>
                  <a:t> Это первые члены наших уравнений.</a:t>
                </a: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242203"/>
                <a:ext cx="9905998" cy="2576761"/>
              </a:xfrm>
              <a:blipFill rotWithShape="0">
                <a:blip r:embed="rId2"/>
                <a:stretch>
                  <a:fillRect l="-1292" t="-284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574" y="2869266"/>
            <a:ext cx="4257675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543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448391"/>
                <a:ext cx="9905998" cy="275605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ru-RU" sz="2400" dirty="0" smtClean="0"/>
                  <a:t>Давайте перейдем к коэффициентам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 smtClean="0"/>
                  <a:t> </a:t>
                </a:r>
                <a:r>
                  <a:rPr lang="ru-RU" sz="2400" dirty="0" smtClean="0"/>
                  <a:t>перед производными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 smtClean="0"/>
                  <a:t>. </a:t>
                </a:r>
                <a:r>
                  <a:rPr lang="ru-RU" sz="2400" dirty="0" smtClean="0"/>
                  <a:t>Если сопоставить их с входным слоем, то получим значения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ru-RU" sz="2400" dirty="0" smtClean="0"/>
                  <a:t> со второго шага свертки.</a:t>
                </a:r>
              </a:p>
              <a:p>
                <a:r>
                  <a:rPr lang="ru-RU" sz="2400" dirty="0" smtClean="0"/>
                  <a:t>Скопируем </a:t>
                </a:r>
                <a:r>
                  <a:rPr lang="ru-RU" sz="2400" dirty="0"/>
                  <a:t>значения входного слоя </a:t>
                </a:r>
                <a:r>
                  <a:rPr lang="ru-RU" sz="2400" dirty="0" smtClean="0"/>
                  <a:t>второго </a:t>
                </a:r>
                <a:r>
                  <a:rPr lang="ru-RU" sz="2400" dirty="0"/>
                  <a:t>шага свертки и умножим их на производную</a:t>
                </a:r>
                <a:r>
                  <a:rPr lang="ru-RU" sz="2400" dirty="0"/>
                  <a:t> </a:t>
                </a:r>
                <a:r>
                  <a:rPr lang="ru-RU" sz="2400" dirty="0"/>
                  <a:t>функции потерь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ru-RU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240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ru-RU" sz="2400" dirty="0"/>
                  <a:t> </a:t>
                </a:r>
                <a:r>
                  <a:rPr lang="ru-RU" sz="2400" dirty="0" smtClean="0"/>
                  <a:t>Это вторые члены наших уравнений.</a:t>
                </a: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448391"/>
                <a:ext cx="9905998" cy="2756056"/>
              </a:xfrm>
              <a:blipFill rotWithShape="0">
                <a:blip r:embed="rId2"/>
                <a:stretch>
                  <a:fillRect l="-1292" t="-172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2012" y="3384176"/>
            <a:ext cx="79248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4090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672509"/>
                <a:ext cx="9905998" cy="2576761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Перейдем к коэффициентам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 smtClean="0"/>
                  <a:t> </a:t>
                </a:r>
                <a:r>
                  <a:rPr lang="ru-RU" sz="2400" dirty="0" smtClean="0"/>
                  <a:t>перед </a:t>
                </a:r>
                <a:r>
                  <a:rPr lang="ru-RU" sz="2400" dirty="0"/>
                  <a:t>производными по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ru-RU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ru-RU" sz="2400" dirty="0" smtClean="0"/>
                  <a:t> 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ru-RU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ru-RU" sz="2400" dirty="0" smtClean="0"/>
                  <a:t>. Проделаем с ними то же самое и получим третьи и четвертые члены наших уравнений. </a:t>
                </a:r>
                <a:endParaRPr lang="ru-RU" sz="2400" dirty="0"/>
              </a:p>
              <a:p>
                <a:r>
                  <a:rPr lang="ru-RU" sz="2400" dirty="0" smtClean="0"/>
                  <a:t>Умножение и сложение матриц  дает нам матрицу, содержащую функцию потерь по весам.</a:t>
                </a: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672509"/>
                <a:ext cx="9905998" cy="2576761"/>
              </a:xfrm>
              <a:blipFill rotWithShape="0">
                <a:blip r:embed="rId2"/>
                <a:stretch>
                  <a:fillRect l="-1292" t="-1962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490" y="3712790"/>
            <a:ext cx="10938565" cy="182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240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712259"/>
                <a:ext cx="9905998" cy="3487270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ru-RU" sz="2400" dirty="0" smtClean="0"/>
                  <a:t>Теперь умножим эту матрицу на коэффициент обучения </a:t>
                </a:r>
                <a14:m>
                  <m:oMath xmlns:m="http://schemas.openxmlformats.org/officeDocument/2006/math">
                    <m:r>
                      <a:rPr lang="ru-RU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ru-RU" sz="2400" dirty="0" smtClean="0"/>
                  <a:t> и вычтем ее из ядра, чтобы получить обновленные веса. Точно так же как в формуле, которую использовали ранее.</a:t>
                </a:r>
                <a:br>
                  <a:rPr lang="ru-RU" sz="2400" dirty="0" smtClean="0"/>
                </a:br>
                <a:r>
                  <a:rPr lang="ru-RU" sz="2400" dirty="0" smtClean="0"/>
                  <a:t/>
                </a:r>
                <a:br>
                  <a:rPr lang="ru-RU" sz="2400" dirty="0" smtClean="0"/>
                </a:br>
                <a:r>
                  <a:rPr lang="ru-RU" sz="2400" dirty="0" smtClean="0"/>
                  <a:t/>
                </a:r>
                <a:br>
                  <a:rPr lang="ru-RU" sz="2400" dirty="0" smtClean="0"/>
                </a:br>
                <a:r>
                  <a:rPr lang="ru-RU" sz="2400" dirty="0" smtClean="0"/>
                  <a:t/>
                </a:r>
                <a:br>
                  <a:rPr lang="ru-RU" sz="2400" dirty="0" smtClean="0"/>
                </a:br>
                <a:r>
                  <a:rPr lang="ru-RU" sz="2400" dirty="0" smtClean="0"/>
                  <a:t/>
                </a:r>
                <a:br>
                  <a:rPr lang="ru-RU" sz="2400" dirty="0" smtClean="0"/>
                </a:br>
                <a:r>
                  <a:rPr lang="ru-RU" sz="2400" dirty="0" smtClean="0"/>
                  <a:t/>
                </a:r>
                <a:br>
                  <a:rPr lang="ru-RU" sz="2400" dirty="0" smtClean="0"/>
                </a:br>
                <a:r>
                  <a:rPr lang="ru-RU" sz="2400" dirty="0" smtClean="0"/>
                  <a:t/>
                </a:r>
                <a:br>
                  <a:rPr lang="ru-RU" sz="2400" dirty="0" smtClean="0"/>
                </a:br>
                <a:r>
                  <a:rPr lang="ru-RU" sz="2400" dirty="0" smtClean="0"/>
                  <a:t/>
                </a:r>
                <a:br>
                  <a:rPr lang="ru-RU" sz="2400" dirty="0" smtClean="0"/>
                </a:br>
                <a:r>
                  <a:rPr lang="ru-RU" sz="2400" dirty="0" smtClean="0"/>
                  <a:t/>
                </a:r>
                <a:br>
                  <a:rPr lang="ru-RU" sz="2400" dirty="0" smtClean="0"/>
                </a:br>
                <a:r>
                  <a:rPr lang="ru-RU" sz="2400" dirty="0" smtClean="0"/>
                  <a:t> </a:t>
                </a: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0" indent="0">
                  <a:buNone/>
                </a:pPr>
                <a:endParaRPr lang="ru-RU" sz="2400" dirty="0" smtClean="0"/>
              </a:p>
              <a:p>
                <a:pPr marL="0" indent="0">
                  <a:buNone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712259"/>
                <a:ext cx="9905998" cy="3487270"/>
              </a:xfrm>
              <a:blipFill rotWithShape="0">
                <a:blip r:embed="rId2"/>
                <a:stretch>
                  <a:fillRect l="-985" t="-110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350" y="2481542"/>
            <a:ext cx="7668123" cy="211864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856" y="4895740"/>
            <a:ext cx="4419109" cy="9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43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Прямое распространение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158241"/>
            <a:ext cx="9905998" cy="894079"/>
          </a:xfrm>
        </p:spPr>
        <p:txBody>
          <a:bodyPr/>
          <a:lstStyle/>
          <a:p>
            <a:r>
              <a:rPr lang="ru-RU" dirty="0">
                <a:effectLst/>
              </a:rPr>
              <a:t>Начинаем с входного </a:t>
            </a:r>
            <a:r>
              <a:rPr lang="ru-RU" dirty="0" smtClean="0">
                <a:effectLst/>
              </a:rPr>
              <a:t>слоя</a:t>
            </a:r>
            <a:r>
              <a:rPr lang="en-US" dirty="0" smtClean="0">
                <a:effectLst/>
              </a:rPr>
              <a:t> </a:t>
            </a:r>
            <a:r>
              <a:rPr lang="ru-RU" dirty="0" smtClean="0">
                <a:effectLst/>
              </a:rPr>
              <a:t>(</a:t>
            </a:r>
            <a:r>
              <a:rPr lang="en-US" dirty="0">
                <a:effectLst/>
              </a:rPr>
              <a:t>I</a:t>
            </a:r>
            <a:r>
              <a:rPr lang="en-US" dirty="0" smtClean="0">
                <a:effectLst/>
              </a:rPr>
              <a:t>nput Layer</a:t>
            </a:r>
            <a:r>
              <a:rPr lang="ru-RU" dirty="0" smtClean="0">
                <a:effectLst/>
              </a:rPr>
              <a:t>) </a:t>
            </a:r>
            <a:r>
              <a:rPr lang="ru-RU" dirty="0">
                <a:effectLst/>
              </a:rPr>
              <a:t>и </a:t>
            </a:r>
            <a:r>
              <a:rPr lang="ru-RU" dirty="0" smtClean="0">
                <a:effectLst/>
              </a:rPr>
              <a:t>ядра</a:t>
            </a:r>
            <a:r>
              <a:rPr lang="en-US" dirty="0" smtClean="0">
                <a:effectLst/>
              </a:rPr>
              <a:t> (Kernel)</a:t>
            </a:r>
            <a:r>
              <a:rPr lang="ru-RU" dirty="0" smtClean="0">
                <a:effectLst/>
              </a:rPr>
              <a:t>, </a:t>
            </a:r>
            <a:r>
              <a:rPr lang="ru-RU" dirty="0">
                <a:effectLst/>
              </a:rPr>
              <a:t>называемого фильтром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210" y="2191703"/>
            <a:ext cx="5594350" cy="388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79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Прямое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342933"/>
                <a:ext cx="9905998" cy="894079"/>
              </a:xfrm>
            </p:spPr>
            <p:txBody>
              <a:bodyPr>
                <a:normAutofit fontScale="92500"/>
              </a:bodyPr>
              <a:lstStyle/>
              <a:p>
                <a:r>
                  <a:rPr lang="ru-RU" dirty="0" smtClean="0">
                    <a:effectLst/>
                  </a:rPr>
                  <a:t>Шаг 1 в свертке: Начинаем с левого угла входного слоя. Мы умножаем веса ядра на соответствующие значения во входном слое. В результате получаем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ru-RU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342933"/>
                <a:ext cx="9905998" cy="894079"/>
              </a:xfrm>
              <a:blipFill rotWithShape="0">
                <a:blip r:embed="rId2"/>
                <a:stretch>
                  <a:fillRect l="-43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821" y="2451609"/>
            <a:ext cx="7993182" cy="398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936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Прямое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320479"/>
                <a:ext cx="9905998" cy="894079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ru-RU" dirty="0" smtClean="0">
                    <a:effectLst/>
                  </a:rPr>
                  <a:t>Шаг </a:t>
                </a:r>
                <a:r>
                  <a:rPr lang="en-US" dirty="0" smtClean="0">
                    <a:effectLst/>
                  </a:rPr>
                  <a:t>2</a:t>
                </a:r>
                <a:r>
                  <a:rPr lang="ru-RU" dirty="0" smtClean="0">
                    <a:effectLst/>
                  </a:rPr>
                  <a:t> в свертке:</a:t>
                </a:r>
                <a:r>
                  <a:rPr lang="en-US" dirty="0" smtClean="0">
                    <a:effectLst/>
                  </a:rPr>
                  <a:t> </a:t>
                </a:r>
                <a:r>
                  <a:rPr lang="ru-RU" dirty="0" smtClean="0">
                    <a:effectLst/>
                  </a:rPr>
                  <a:t>Смещаем ядро на 2 шага вправо и умножаем веса ядра на соответствующие значения во входном слое. Обратите внимание, что используется шаг в 2 пикселя, то есть мы смещаем ядро на два шага за раз. В результате получаем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ru-RU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320479"/>
                <a:ext cx="9905998" cy="894079"/>
              </a:xfrm>
              <a:blipFill rotWithShape="0">
                <a:blip r:embed="rId2"/>
                <a:stretch>
                  <a:fillRect l="-3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098" y="2508666"/>
            <a:ext cx="7642824" cy="389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061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Прямое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320479"/>
                <a:ext cx="9905998" cy="894079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ru-RU" dirty="0" smtClean="0">
                    <a:effectLst/>
                  </a:rPr>
                  <a:t>Шаг </a:t>
                </a:r>
                <a:r>
                  <a:rPr lang="en-US" dirty="0" smtClean="0">
                    <a:effectLst/>
                  </a:rPr>
                  <a:t>3</a:t>
                </a:r>
                <a:r>
                  <a:rPr lang="ru-RU" dirty="0" smtClean="0">
                    <a:effectLst/>
                  </a:rPr>
                  <a:t> в свертке:</a:t>
                </a:r>
                <a:r>
                  <a:rPr lang="en-US" dirty="0" smtClean="0">
                    <a:effectLst/>
                  </a:rPr>
                  <a:t> </a:t>
                </a:r>
                <a:r>
                  <a:rPr lang="ru-RU" dirty="0" smtClean="0">
                    <a:effectLst/>
                  </a:rPr>
                  <a:t>Поскольку справа больше нет входных значений, мы смещаем ядро на 2 шага вниз и возвращаемся в начало, повторяя умножение. В результате получаем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ru-RU" b="0" i="1" smtClean="0">
                            <a:effectLst/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ru-RU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320479"/>
                <a:ext cx="9905998" cy="894079"/>
              </a:xfrm>
              <a:blipFill rotWithShape="0">
                <a:blip r:embed="rId2"/>
                <a:stretch>
                  <a:fillRect l="-431" t="-34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884" y="2352765"/>
            <a:ext cx="8409056" cy="413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35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Прямое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320479"/>
                <a:ext cx="9905998" cy="894079"/>
              </a:xfrm>
            </p:spPr>
            <p:txBody>
              <a:bodyPr>
                <a:normAutofit/>
              </a:bodyPr>
              <a:lstStyle/>
              <a:p>
                <a:r>
                  <a:rPr lang="ru-RU" dirty="0" smtClean="0">
                    <a:effectLst/>
                  </a:rPr>
                  <a:t>Шаг 4 в свертке: Переместим ядро на 2 шага вправо и повторяем умножение. В результате получаем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ru-RU" b="0" i="1" smtClean="0">
                            <a:effectLst/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ru-RU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320479"/>
                <a:ext cx="9905998" cy="894079"/>
              </a:xfrm>
              <a:blipFill rotWithShape="0">
                <a:blip r:embed="rId2"/>
                <a:stretch>
                  <a:fillRect l="-5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676" y="2508666"/>
            <a:ext cx="7791471" cy="387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586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Прямое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320479"/>
                <a:ext cx="10141938" cy="1181181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ru-RU" dirty="0" smtClean="0"/>
                  <a:t>После свертки мы получим выходную матрицу, которую назовем первым слоем (</a:t>
                </a:r>
                <a:r>
                  <a:rPr lang="en-US" dirty="0" smtClean="0"/>
                  <a:t>Layer 1</a:t>
                </a:r>
                <a:r>
                  <a:rPr lang="ru-RU" dirty="0" smtClean="0"/>
                  <a:t>)</a:t>
                </a:r>
                <a:r>
                  <a:rPr lang="en-US" dirty="0" smtClean="0"/>
                  <a:t>.</a:t>
                </a:r>
              </a:p>
              <a:p>
                <a:r>
                  <a:rPr lang="ru-RU" dirty="0" smtClean="0"/>
                  <a:t>Теперь мы преобразуем слой и получим прогноз, который обозначим как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 smtClean="0"/>
              </a:p>
              <a:p>
                <a:r>
                  <a:rPr lang="ru-RU" dirty="0" smtClean="0"/>
                  <a:t>Затем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ru-RU" dirty="0" smtClean="0"/>
                  <a:t> можно использовать для расчета потерь (</a:t>
                </a:r>
                <a:r>
                  <a:rPr lang="en-US" dirty="0" smtClean="0"/>
                  <a:t>L</a:t>
                </a:r>
                <a:r>
                  <a:rPr lang="ru-RU" dirty="0" smtClean="0"/>
                  <a:t>).</a:t>
                </a:r>
                <a:endParaRPr lang="ru-RU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320479"/>
                <a:ext cx="10141938" cy="1181181"/>
              </a:xfrm>
              <a:blipFill rotWithShape="0">
                <a:blip r:embed="rId2"/>
                <a:stretch>
                  <a:fillRect l="-661" t="-518" b="-310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504" y="2725947"/>
            <a:ext cx="7777815" cy="35408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32717" y="5080958"/>
            <a:ext cx="9834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Layer 1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941715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477731"/>
            <a:ext cx="9905998" cy="54864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Обратное распространение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026372"/>
                <a:ext cx="10141938" cy="5365802"/>
              </a:xfrm>
            </p:spPr>
            <p:txBody>
              <a:bodyPr>
                <a:normAutofit/>
              </a:bodyPr>
              <a:lstStyle/>
              <a:p>
                <a:r>
                  <a:rPr lang="ru-RU" dirty="0" smtClean="0"/>
                  <a:t>Чтобы обновить веса, мы пользуемся следующей формулой. Здесь обновленные веса обозначаются звездочкой (*)</a:t>
                </a:r>
                <a:r>
                  <a:rPr lang="ru-RU" dirty="0"/>
                  <a:t>:</a:t>
                </a:r>
                <a:endParaRPr lang="ru-RU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dirty="0" smtClean="0"/>
              </a:p>
              <a:p>
                <a:r>
                  <a:rPr lang="ru-RU" dirty="0" smtClean="0"/>
                  <a:t> Цифра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ru-RU" dirty="0" smtClean="0"/>
                  <a:t>означает, что для каждого значени</a:t>
                </a:r>
                <a:r>
                  <a:rPr lang="ru-RU" dirty="0"/>
                  <a:t>я</a:t>
                </a:r>
                <a:r>
                  <a:rPr lang="ru-RU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ru-RU" dirty="0" smtClean="0"/>
                  <a:t>в диапазоне от 1 до 9 формула будет меняться. </a:t>
                </a: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dirty="0" smtClean="0"/>
              </a:p>
              <a:p>
                <a:r>
                  <a:rPr lang="ru-RU" dirty="0" smtClean="0"/>
                  <a:t>Например, когда </a:t>
                </a:r>
                <a:r>
                  <a:rPr lang="en-US" i="1" dirty="0" smtClean="0"/>
                  <a:t>w</a:t>
                </a:r>
                <a:r>
                  <a:rPr lang="ru-RU" i="1" dirty="0" smtClean="0"/>
                  <a:t> </a:t>
                </a:r>
                <a:r>
                  <a:rPr lang="ru-RU" dirty="0" smtClean="0"/>
                  <a:t>равно 8:</a:t>
                </a:r>
                <a:br>
                  <a:rPr lang="ru-RU" dirty="0" smtClean="0"/>
                </a:br>
                <a:endParaRPr lang="ru-RU" i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2400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2400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ru-RU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8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026372"/>
                <a:ext cx="10141938" cy="5365802"/>
              </a:xfrm>
              <a:blipFill rotWithShape="0">
                <a:blip r:embed="rId2"/>
                <a:stretch>
                  <a:fillRect l="-96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78122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TM03457485[[fn=Сетка]]</Template>
  <TotalTime>337</TotalTime>
  <Words>511</Words>
  <Application>Microsoft Office PowerPoint</Application>
  <PresentationFormat>Широкоэкранный</PresentationFormat>
  <Paragraphs>79</Paragraphs>
  <Slides>27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1" baseType="lpstr">
      <vt:lpstr>Arial</vt:lpstr>
      <vt:lpstr>Cambria Math</vt:lpstr>
      <vt:lpstr>Century Gothic</vt:lpstr>
      <vt:lpstr>Сетка</vt:lpstr>
      <vt:lpstr>Обратное распространение в сверточных нейронных сетях(CNNs)</vt:lpstr>
      <vt:lpstr>Введение в обратное распространение</vt:lpstr>
      <vt:lpstr>Прямое распространение</vt:lpstr>
      <vt:lpstr>Прямое распространение</vt:lpstr>
      <vt:lpstr>Прямое распространение</vt:lpstr>
      <vt:lpstr>Прямое распространение</vt:lpstr>
      <vt:lpstr>Прямое распространение</vt:lpstr>
      <vt:lpstr>Прямое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  <vt:lpstr>Обратное распространение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Учетная запись Майкрософт</cp:lastModifiedBy>
  <cp:revision>29</cp:revision>
  <dcterms:created xsi:type="dcterms:W3CDTF">2025-02-28T11:06:14Z</dcterms:created>
  <dcterms:modified xsi:type="dcterms:W3CDTF">2025-02-28T16:44:02Z</dcterms:modified>
</cp:coreProperties>
</file>

<file path=docProps/thumbnail.jpeg>
</file>